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6" r:id="rId1"/>
  </p:sldMasterIdLst>
  <p:notesMasterIdLst>
    <p:notesMasterId r:id="rId23"/>
  </p:notesMasterIdLst>
  <p:handoutMasterIdLst>
    <p:handoutMasterId r:id="rId24"/>
  </p:handoutMasterIdLst>
  <p:sldIdLst>
    <p:sldId id="256" r:id="rId2"/>
    <p:sldId id="390" r:id="rId3"/>
    <p:sldId id="509" r:id="rId4"/>
    <p:sldId id="513" r:id="rId5"/>
    <p:sldId id="535" r:id="rId6"/>
    <p:sldId id="528" r:id="rId7"/>
    <p:sldId id="530" r:id="rId8"/>
    <p:sldId id="508" r:id="rId9"/>
    <p:sldId id="536" r:id="rId10"/>
    <p:sldId id="534" r:id="rId11"/>
    <p:sldId id="516" r:id="rId12"/>
    <p:sldId id="517" r:id="rId13"/>
    <p:sldId id="518" r:id="rId14"/>
    <p:sldId id="519" r:id="rId15"/>
    <p:sldId id="520" r:id="rId16"/>
    <p:sldId id="521" r:id="rId17"/>
    <p:sldId id="522" r:id="rId18"/>
    <p:sldId id="523" r:id="rId19"/>
    <p:sldId id="524" r:id="rId20"/>
    <p:sldId id="531" r:id="rId21"/>
    <p:sldId id="50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228" autoAdjust="0"/>
    <p:restoredTop sz="92895" autoAdjust="0"/>
  </p:normalViewPr>
  <p:slideViewPr>
    <p:cSldViewPr>
      <p:cViewPr varScale="1">
        <p:scale>
          <a:sx n="69" d="100"/>
          <a:sy n="69" d="100"/>
        </p:scale>
        <p:origin x="1350" y="66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E6BF0-0A04-BE40-8EA3-E4898B3ED921}" type="datetimeFigureOut">
              <a:rPr lang="en-US" smtClean="0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AC2BF-CA3A-DB49-8CBB-ED9D23154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396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69CB3C-62B6-4BFF-A00E-37598C3E48EE}" type="datetimeFigureOut">
              <a:rPr lang="en-US" smtClean="0"/>
              <a:pPr/>
              <a:t>9/20/16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B436B-76FB-4F87-94AA-9BE5316915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868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58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574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B436B-76FB-4F87-94AA-9BE5316915F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80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37E2343-620A-EC42-9168-434D0C58967C}" type="datetime1">
              <a:rPr lang="en-US" smtClean="0"/>
              <a:t>9/20/16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2" descr="Engaged Management Review 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" y="5867400"/>
            <a:ext cx="4480249" cy="110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DE3F9CA-5393-6D4E-ADE3-2B31CDB5B2CF}" type="datetime1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A33EEF7-A564-7449-877C-7A803118BC0C}" type="datetime1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D7EFE39-BD84-3146-802F-8F66F15F2BFA}" type="datetime1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436CCE3-2721-984F-9A9D-9ECBE119E141}" type="datetime1">
              <a:rPr lang="en-US" smtClean="0"/>
              <a:t>9/20/16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C8920DA-508D-9E46-AB33-C13390EC4255}" type="datetime1">
              <a:rPr lang="en-US" smtClean="0"/>
              <a:t>9/20/16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9148A6-8E1F-F849-9F84-9A3CB64F93B1}" type="datetime1">
              <a:rPr lang="en-US" smtClean="0"/>
              <a:t>9/20/16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E4A03FC-4B4F-6443-91DF-2A1D063AF9BC}" type="datetime1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ABC49CB-9724-324B-8804-6F10E6F8EEE9}" type="datetime1">
              <a:rPr lang="en-US" smtClean="0"/>
              <a:t>9/20/16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C01134-EC56-F64D-A46F-4A4798BCAC28}" type="datetime1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55A1EA0-A89E-0448-BAC8-7E84AD48557B}" type="datetime1">
              <a:rPr lang="en-US" smtClean="0"/>
              <a:t>9/20/16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150C358-EE0B-6E4A-BAA8-CA75A4B1A762}" type="datetime1">
              <a:rPr lang="en-US" smtClean="0"/>
              <a:t>9/20/16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C41368A-E888-416C-86E9-C692688E8B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2.png"/><Relationship Id="rId5" Type="http://schemas.openxmlformats.org/officeDocument/2006/relationships/hyperlink" Target="http://emr.case.edu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6" descr="CWRU WSOM white-rev logo.w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5978525"/>
            <a:ext cx="25654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Engaged Management Review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649" y="76200"/>
            <a:ext cx="9204649" cy="2270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46986" y="4114800"/>
            <a:ext cx="5650029" cy="530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50000"/>
              </a:lnSpc>
            </a:pPr>
            <a:r>
              <a:rPr lang="en-US" dirty="0">
                <a:hlinkClick r:id="rId5"/>
              </a:rPr>
              <a:t>http://emr.case.edu</a:t>
            </a:r>
            <a:r>
              <a:rPr lang="en-US" dirty="0" smtClean="0">
                <a:hlinkClick r:id="rId5"/>
              </a:rPr>
              <a:t>/</a:t>
            </a:r>
            <a:endParaRPr lang="en-US" dirty="0" smtClean="0"/>
          </a:p>
          <a:p>
            <a:pPr algn="ctr">
              <a:lnSpc>
                <a:spcPct val="50000"/>
              </a:lnSpc>
            </a:pPr>
            <a:endParaRPr lang="en-US" dirty="0"/>
          </a:p>
          <a:p>
            <a:pPr algn="ctr">
              <a:lnSpc>
                <a:spcPct val="50000"/>
              </a:lnSpc>
            </a:pPr>
            <a:r>
              <a:rPr lang="en-US" dirty="0" smtClean="0"/>
              <a:t>E-mail: </a:t>
            </a:r>
            <a:r>
              <a:rPr lang="en-US" dirty="0" err="1" smtClean="0"/>
              <a:t>engaged-management-review@case.edu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457200" y="2209800"/>
            <a:ext cx="8229600" cy="838200"/>
          </a:xfrm>
          <a:prstGeom prst="rect">
            <a:avLst/>
          </a:prstGeom>
        </p:spPr>
        <p:txBody>
          <a:bodyPr vert="horz" anchor="b">
            <a:normAutofit fontScale="4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US" dirty="0" smtClean="0"/>
          </a:p>
          <a:p>
            <a:pPr algn="ctr"/>
            <a:r>
              <a:rPr lang="en-US" dirty="0" smtClean="0"/>
              <a:t>EMS Conference, 11 Sep 2016</a:t>
            </a:r>
          </a:p>
          <a:p>
            <a:pPr algn="ctr"/>
            <a:r>
              <a:rPr lang="en-US" dirty="0" smtClean="0"/>
              <a:t>Paris, France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2286000" y="3276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err="1"/>
              <a:t>Kalle</a:t>
            </a:r>
            <a:r>
              <a:rPr lang="en-US" b="1" dirty="0"/>
              <a:t> </a:t>
            </a:r>
            <a:r>
              <a:rPr lang="en-US" b="1" dirty="0" err="1"/>
              <a:t>Lyytinen</a:t>
            </a:r>
            <a:endParaRPr lang="en-US" b="1" dirty="0"/>
          </a:p>
          <a:p>
            <a:pPr algn="ctr"/>
            <a:r>
              <a:rPr lang="en-US" b="1" dirty="0"/>
              <a:t>Iris S. </a:t>
            </a:r>
            <a:r>
              <a:rPr lang="en-US" b="1" dirty="0" err="1"/>
              <a:t>Wolstein</a:t>
            </a:r>
            <a:r>
              <a:rPr lang="en-US" b="1" dirty="0"/>
              <a:t> Professor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1) Why to have a journal for the practitioner-scholar?</a:t>
            </a:r>
          </a:p>
          <a:p>
            <a:endParaRPr lang="en-US" dirty="0"/>
          </a:p>
          <a:p>
            <a:r>
              <a:rPr lang="en-US" dirty="0" smtClean="0"/>
              <a:t>2) Status of Journal </a:t>
            </a:r>
          </a:p>
          <a:p>
            <a:endParaRPr lang="en-US" dirty="0"/>
          </a:p>
          <a:p>
            <a:r>
              <a:rPr lang="en-US" dirty="0"/>
              <a:t>3</a:t>
            </a:r>
            <a:r>
              <a:rPr lang="en-US" dirty="0" smtClean="0"/>
              <a:t>) Observations</a:t>
            </a:r>
          </a:p>
          <a:p>
            <a:pPr lvl="1"/>
            <a:endParaRPr lang="en-US" dirty="0" smtClean="0"/>
          </a:p>
          <a:p>
            <a:r>
              <a:rPr lang="en-US" dirty="0"/>
              <a:t>4</a:t>
            </a:r>
            <a:r>
              <a:rPr lang="en-US" dirty="0" smtClean="0"/>
              <a:t>) Format of an Empirical Submission</a:t>
            </a:r>
          </a:p>
          <a:p>
            <a:endParaRPr lang="en-US" dirty="0"/>
          </a:p>
          <a:p>
            <a:r>
              <a:rPr lang="en-US" dirty="0" smtClean="0"/>
              <a:t>5) Suggestions for Way Ahead</a:t>
            </a:r>
            <a:endParaRPr lang="en-US" dirty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91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5715000" y="1835150"/>
            <a:ext cx="3200400" cy="3352800"/>
          </a:xfrm>
          <a:prstGeom prst="ellipse">
            <a:avLst/>
          </a:prstGeom>
          <a:solidFill>
            <a:srgbClr val="0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0000"/>
                </a:solidFill>
              </a:rPr>
              <a:t>PRACTITIONER’S</a:t>
            </a:r>
          </a:p>
          <a:p>
            <a:pPr algn="ctr"/>
            <a:r>
              <a:rPr lang="en-US" sz="2000" dirty="0">
                <a:solidFill>
                  <a:srgbClr val="000000"/>
                </a:solidFill>
              </a:rPr>
              <a:t>VIEW OF THE</a:t>
            </a:r>
            <a:br>
              <a:rPr lang="en-US" sz="2000" dirty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WORLD</a:t>
            </a:r>
          </a:p>
        </p:txBody>
      </p:sp>
      <p:sp>
        <p:nvSpPr>
          <p:cNvPr id="2" name="Rectangle 1"/>
          <p:cNvSpPr/>
          <p:nvPr/>
        </p:nvSpPr>
        <p:spPr>
          <a:xfrm rot="10800000" flipV="1">
            <a:off x="381000" y="5377934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</a:t>
            </a:r>
            <a:r>
              <a:rPr lang="en-US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o dedicated outlet for the Practitioner-Scholar;</a:t>
            </a:r>
          </a:p>
          <a:p>
            <a:pPr algn="ctr">
              <a:spcBef>
                <a:spcPct val="0"/>
              </a:spcBef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No body of literature to reinforce our identity</a:t>
            </a:r>
            <a:endParaRPr lang="en-US" sz="2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28600" y="1835150"/>
            <a:ext cx="3200400" cy="3352800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(PRACTITIONERS LEARN) THE SCHOLAR’S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VIEW OF THE</a:t>
            </a:r>
            <a:br>
              <a:rPr lang="en-US" sz="2000" dirty="0" smtClean="0">
                <a:solidFill>
                  <a:srgbClr val="000000"/>
                </a:solidFill>
              </a:rPr>
            </a:br>
            <a:r>
              <a:rPr lang="en-US" sz="2000" dirty="0" smtClean="0">
                <a:solidFill>
                  <a:srgbClr val="000000"/>
                </a:solidFill>
              </a:rPr>
              <a:t>WORLD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(The traditional scholar world)</a:t>
            </a: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19400" y="1835150"/>
            <a:ext cx="3200400" cy="33528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THE RESULT IS A UNIQUE VIEW BY THE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PRACTITIONER-SCHOLAR</a:t>
            </a:r>
          </a:p>
          <a:p>
            <a:pPr algn="ctr"/>
            <a:r>
              <a:rPr lang="en-US" sz="2000" dirty="0" smtClean="0">
                <a:solidFill>
                  <a:srgbClr val="000000"/>
                </a:solidFill>
              </a:rPr>
              <a:t>(The EDBAC graduate)</a:t>
            </a:r>
            <a:endParaRPr lang="en-US" sz="2000" dirty="0">
              <a:solidFill>
                <a:srgbClr val="000000"/>
              </a:solidFill>
            </a:endParaRPr>
          </a:p>
        </p:txBody>
      </p:sp>
      <p:cxnSp>
        <p:nvCxnSpPr>
          <p:cNvPr id="10" name="Curved Connector 9"/>
          <p:cNvCxnSpPr>
            <a:stCxn id="8" idx="4"/>
            <a:endCxn id="5" idx="4"/>
          </p:cNvCxnSpPr>
          <p:nvPr/>
        </p:nvCxnSpPr>
        <p:spPr>
          <a:xfrm rot="5400000">
            <a:off x="4572000" y="2444750"/>
            <a:ext cx="12700" cy="5486400"/>
          </a:xfrm>
          <a:prstGeom prst="curvedConnector3">
            <a:avLst>
              <a:gd name="adj1" fmla="val 1800000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>
            <a:stCxn id="5" idx="0"/>
            <a:endCxn id="7" idx="0"/>
          </p:cNvCxnSpPr>
          <p:nvPr/>
        </p:nvCxnSpPr>
        <p:spPr>
          <a:xfrm rot="5400000" flipH="1" flipV="1">
            <a:off x="3124200" y="539750"/>
            <a:ext cx="12700" cy="2590800"/>
          </a:xfrm>
          <a:prstGeom prst="curvedConnector3">
            <a:avLst>
              <a:gd name="adj1" fmla="val 1800000"/>
            </a:avLst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2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3700" b="0" dirty="0"/>
              <a:t>1</a:t>
            </a:r>
            <a:r>
              <a:rPr lang="en-US" sz="3700" b="0" dirty="0" smtClean="0"/>
              <a:t>) Why to have a journal?</a:t>
            </a:r>
            <a:endParaRPr lang="en-US" sz="3700" b="0" dirty="0"/>
          </a:p>
        </p:txBody>
      </p:sp>
      <p:sp>
        <p:nvSpPr>
          <p:cNvPr id="12" name="Rectangle 11"/>
          <p:cNvSpPr/>
          <p:nvPr/>
        </p:nvSpPr>
        <p:spPr>
          <a:xfrm rot="10800000" flipV="1">
            <a:off x="1143000" y="986135"/>
            <a:ext cx="7772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Three different identities (and worldviews) </a:t>
            </a:r>
            <a:endParaRPr lang="en-US" sz="2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1895357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Autofit/>
          </a:bodyPr>
          <a:lstStyle/>
          <a:p>
            <a:r>
              <a:rPr lang="en-US" sz="3700" dirty="0"/>
              <a:t>1</a:t>
            </a:r>
            <a:r>
              <a:rPr lang="en-US" sz="3700" dirty="0" smtClean="0"/>
              <a:t>) Finding a voice in the publishing landscape</a:t>
            </a:r>
            <a:endParaRPr lang="en-US" sz="3700" dirty="0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1828800" y="1143000"/>
            <a:ext cx="0" cy="419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828800" y="5334000"/>
            <a:ext cx="68580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943600" y="5715000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Rigor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1752600"/>
            <a:ext cx="1292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Relevance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62729" y="4800600"/>
            <a:ext cx="614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AMJ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026991" y="4495800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AMR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1" y="4343400"/>
            <a:ext cx="9143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Org </a:t>
            </a:r>
            <a:r>
              <a:rPr lang="en-US" dirty="0" err="1" smtClean="0"/>
              <a:t>sci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77000" y="4800600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ASQ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81200" y="1447800"/>
            <a:ext cx="1543286" cy="8617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Professional</a:t>
            </a:r>
          </a:p>
          <a:p>
            <a:pPr algn="ctr"/>
            <a:r>
              <a:rPr lang="en-US" dirty="0" smtClean="0"/>
              <a:t> magazines</a:t>
            </a:r>
          </a:p>
          <a:p>
            <a:pPr algn="ctr"/>
            <a:r>
              <a:rPr lang="en-US" sz="1200" dirty="0" smtClean="0"/>
              <a:t>(examples)</a:t>
            </a:r>
            <a:endParaRPr lang="en-US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133600" y="24384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HBR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67000" y="2667000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Sloan</a:t>
            </a:r>
            <a:endParaRPr lang="en-US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5029200" y="2362200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EMR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1828800" y="2743200"/>
            <a:ext cx="3352800" cy="259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8600" y="2438400"/>
            <a:ext cx="1371600" cy="1219200"/>
          </a:xfrm>
          <a:prstGeom prst="ellipse">
            <a:avLst/>
          </a:prstGeom>
          <a:solidFill>
            <a:srgbClr val="B5E9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rgbClr val="000000"/>
                </a:solidFill>
              </a:rPr>
              <a:t>SCHOLAR’S</a:t>
            </a:r>
          </a:p>
          <a:p>
            <a:pPr algn="ctr"/>
            <a:r>
              <a:rPr lang="en-US" sz="800" dirty="0">
                <a:solidFill>
                  <a:srgbClr val="000000"/>
                </a:solidFill>
              </a:rPr>
              <a:t>VIEW OF PRACTITIONER</a:t>
            </a:r>
            <a:br>
              <a:rPr lang="en-US" sz="800" dirty="0">
                <a:solidFill>
                  <a:srgbClr val="000000"/>
                </a:solidFill>
              </a:rPr>
            </a:br>
            <a:r>
              <a:rPr lang="en-US" sz="800" dirty="0">
                <a:solidFill>
                  <a:srgbClr val="000000"/>
                </a:solidFill>
              </a:rPr>
              <a:t>WORLD WHILE EMBEDDED </a:t>
            </a:r>
            <a:r>
              <a:rPr lang="en-US" sz="800" dirty="0" smtClean="0">
                <a:solidFill>
                  <a:srgbClr val="000000"/>
                </a:solidFill>
              </a:rPr>
              <a:t>IN THE  SCHOLARLY WORLD</a:t>
            </a:r>
            <a:endParaRPr lang="en-US" sz="800" dirty="0">
              <a:solidFill>
                <a:srgbClr val="00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4267200" y="5486400"/>
            <a:ext cx="1371600" cy="1219200"/>
          </a:xfrm>
          <a:prstGeom prst="ellipse">
            <a:avLst/>
          </a:prstGeom>
          <a:solidFill>
            <a:srgbClr val="B5E9F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000000"/>
                </a:solidFill>
              </a:rPr>
              <a:t>SCHOLAR’S</a:t>
            </a:r>
          </a:p>
          <a:p>
            <a:pPr algn="ctr"/>
            <a:r>
              <a:rPr lang="en-US" sz="800" dirty="0" smtClean="0">
                <a:solidFill>
                  <a:srgbClr val="000000"/>
                </a:solidFill>
              </a:rPr>
              <a:t>VIEW OF THE SCHOLARLY</a:t>
            </a:r>
            <a:br>
              <a:rPr lang="en-US" sz="800" dirty="0" smtClean="0">
                <a:solidFill>
                  <a:srgbClr val="000000"/>
                </a:solidFill>
              </a:rPr>
            </a:br>
            <a:r>
              <a:rPr lang="en-US" sz="800" dirty="0" smtClean="0">
                <a:solidFill>
                  <a:srgbClr val="000000"/>
                </a:solidFill>
              </a:rPr>
              <a:t>WORLD</a:t>
            </a:r>
            <a:endParaRPr lang="en-US" sz="400" dirty="0">
              <a:solidFill>
                <a:srgbClr val="00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410200" y="1295400"/>
            <a:ext cx="1371600" cy="12192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000000"/>
                </a:solidFill>
              </a:rPr>
              <a:t>PRACTITONER/SCHOLAR</a:t>
            </a:r>
          </a:p>
          <a:p>
            <a:pPr algn="ctr"/>
            <a:r>
              <a:rPr lang="en-US" sz="800" dirty="0" smtClean="0">
                <a:solidFill>
                  <a:srgbClr val="000000"/>
                </a:solidFill>
              </a:rPr>
              <a:t>VIEW EMBEDDED IN THE PRACTITIONER</a:t>
            </a:r>
            <a:br>
              <a:rPr lang="en-US" sz="800" dirty="0" smtClean="0">
                <a:solidFill>
                  <a:srgbClr val="000000"/>
                </a:solidFill>
              </a:rPr>
            </a:br>
            <a:r>
              <a:rPr lang="en-US" sz="800" dirty="0" smtClean="0">
                <a:solidFill>
                  <a:srgbClr val="000000"/>
                </a:solidFill>
              </a:rPr>
              <a:t>WORLD</a:t>
            </a:r>
            <a:endParaRPr lang="en-US" sz="400" dirty="0">
              <a:solidFill>
                <a:srgbClr val="00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28600" y="3810000"/>
            <a:ext cx="1371600" cy="1219200"/>
          </a:xfrm>
          <a:prstGeom prst="ellipse">
            <a:avLst/>
          </a:prstGeom>
          <a:solidFill>
            <a:srgbClr val="00E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>
                <a:solidFill>
                  <a:srgbClr val="000000"/>
                </a:solidFill>
              </a:rPr>
              <a:t>PRACTITONER VIEW OF THE PRACTITIONER</a:t>
            </a:r>
            <a:br>
              <a:rPr lang="en-US" sz="800" dirty="0" smtClean="0">
                <a:solidFill>
                  <a:srgbClr val="000000"/>
                </a:solidFill>
              </a:rPr>
            </a:br>
            <a:r>
              <a:rPr lang="en-US" sz="800" dirty="0" smtClean="0">
                <a:solidFill>
                  <a:srgbClr val="000000"/>
                </a:solidFill>
              </a:rPr>
              <a:t>WORLD</a:t>
            </a:r>
            <a:endParaRPr lang="en-US" sz="400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50012" y="3810000"/>
            <a:ext cx="126398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Academic</a:t>
            </a:r>
          </a:p>
          <a:p>
            <a:pPr algn="ctr"/>
            <a:r>
              <a:rPr lang="en-US" dirty="0" smtClean="0"/>
              <a:t>Journals</a:t>
            </a:r>
          </a:p>
          <a:p>
            <a:pPr algn="ctr"/>
            <a:r>
              <a:rPr lang="en-US" sz="1200" dirty="0" smtClean="0"/>
              <a:t>(examples)</a:t>
            </a:r>
            <a:endParaRPr lang="en-US" sz="1200" dirty="0"/>
          </a:p>
        </p:txBody>
      </p:sp>
      <p:sp>
        <p:nvSpPr>
          <p:cNvPr id="25" name="TextBox 24"/>
          <p:cNvSpPr txBox="1"/>
          <p:nvPr/>
        </p:nvSpPr>
        <p:spPr>
          <a:xfrm>
            <a:off x="1905000" y="2895600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CMR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05000" y="3352800"/>
            <a:ext cx="11020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Industry</a:t>
            </a:r>
          </a:p>
          <a:p>
            <a:r>
              <a:rPr lang="en-US" dirty="0" smtClean="0"/>
              <a:t>Specific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0" y="48768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MISQ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82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promote knowledge produced </a:t>
            </a:r>
            <a:r>
              <a:rPr lang="en-US" i="1" dirty="0" smtClean="0"/>
              <a:t>with</a:t>
            </a:r>
            <a:r>
              <a:rPr lang="en-US" dirty="0" smtClean="0"/>
              <a:t> managers, </a:t>
            </a:r>
            <a:r>
              <a:rPr lang="en-US" i="1" dirty="0" smtClean="0"/>
              <a:t>by</a:t>
            </a:r>
            <a:r>
              <a:rPr lang="en-US" dirty="0" smtClean="0"/>
              <a:t> managers and </a:t>
            </a:r>
            <a:r>
              <a:rPr lang="en-US" i="1" dirty="0" smtClean="0"/>
              <a:t>for</a:t>
            </a:r>
            <a:r>
              <a:rPr lang="en-US" dirty="0" smtClean="0"/>
              <a:t> managers.</a:t>
            </a:r>
          </a:p>
          <a:p>
            <a:r>
              <a:rPr lang="en-US" dirty="0" smtClean="0"/>
              <a:t>To strengthen practitioner scholars and engagement management research</a:t>
            </a:r>
            <a:endParaRPr lang="en-US" dirty="0"/>
          </a:p>
          <a:p>
            <a:r>
              <a:rPr lang="en-US" dirty="0" smtClean="0"/>
              <a:t>To provide timely, reliable evidence to managerial problems that have significant implications for practice</a:t>
            </a:r>
          </a:p>
          <a:p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2</a:t>
            </a:r>
            <a:r>
              <a:rPr lang="en-US" dirty="0" smtClean="0"/>
              <a:t>) Status of Journal – Aims/Goals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7801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</a:t>
            </a:r>
            <a:r>
              <a:rPr lang="en-US" dirty="0" smtClean="0"/>
              <a:t>hree types of articles</a:t>
            </a:r>
          </a:p>
          <a:p>
            <a:pPr lvl="1"/>
            <a:r>
              <a:rPr lang="en-US" b="1" dirty="0" smtClean="0"/>
              <a:t>Empirical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Qualitative, quantitative, mixed methods</a:t>
            </a:r>
          </a:p>
          <a:p>
            <a:pPr lvl="2"/>
            <a:r>
              <a:rPr lang="en-US" dirty="0" smtClean="0"/>
              <a:t>Has a unique format – discussed later in slides</a:t>
            </a:r>
          </a:p>
          <a:p>
            <a:pPr lvl="1"/>
            <a:r>
              <a:rPr lang="en-US" b="1" dirty="0" smtClean="0"/>
              <a:t>Essay</a:t>
            </a:r>
          </a:p>
          <a:p>
            <a:pPr lvl="2"/>
            <a:r>
              <a:rPr lang="en-US" dirty="0" smtClean="0"/>
              <a:t>Three types – each with a format but very open format:</a:t>
            </a:r>
          </a:p>
          <a:p>
            <a:pPr lvl="3"/>
            <a:r>
              <a:rPr lang="en-US" dirty="0" smtClean="0"/>
              <a:t>Research survey: review of literature surrounding a practice-based problem or issue</a:t>
            </a:r>
          </a:p>
          <a:p>
            <a:pPr lvl="3"/>
            <a:r>
              <a:rPr lang="en-US" dirty="0" smtClean="0"/>
              <a:t>Theory review: identify and justify why a theory in a non-management field should be applicable to management</a:t>
            </a:r>
          </a:p>
          <a:p>
            <a:pPr lvl="3"/>
            <a:r>
              <a:rPr lang="en-US" dirty="0" smtClean="0"/>
              <a:t>Engaged scholarship debate: examines engaged management phenomena and methods</a:t>
            </a:r>
          </a:p>
          <a:p>
            <a:pPr lvl="1"/>
            <a:r>
              <a:rPr lang="en-US" b="1" dirty="0" smtClean="0"/>
              <a:t>Translation</a:t>
            </a:r>
          </a:p>
          <a:p>
            <a:pPr lvl="2"/>
            <a:r>
              <a:rPr lang="en-US" dirty="0" smtClean="0"/>
              <a:t>This is especially targeted for alumni of EDBAC programs</a:t>
            </a:r>
          </a:p>
          <a:p>
            <a:pPr lvl="2"/>
            <a:r>
              <a:rPr lang="en-US" dirty="0" smtClean="0"/>
              <a:t>Reports how engaged managed scholar’s research has been put into practice</a:t>
            </a:r>
          </a:p>
          <a:p>
            <a:pPr lvl="3"/>
            <a:endParaRPr lang="en-US" dirty="0"/>
          </a:p>
          <a:p>
            <a:pPr marL="914400" lvl="3" indent="0">
              <a:buNone/>
            </a:pPr>
            <a:endParaRPr lang="en-US" dirty="0" smtClean="0"/>
          </a:p>
          <a:p>
            <a:pPr marL="109728" indent="0">
              <a:buNone/>
            </a:pPr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2</a:t>
            </a:r>
            <a:r>
              <a:rPr lang="en-US" sz="3700" dirty="0" smtClean="0"/>
              <a:t>) EMR Journal Genres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0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14807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There is not </a:t>
            </a:r>
            <a:r>
              <a:rPr lang="en-US" dirty="0" smtClean="0"/>
              <a:t>yet a </a:t>
            </a:r>
            <a:r>
              <a:rPr lang="en-US" dirty="0"/>
              <a:t>shared understanding of EMR goals</a:t>
            </a:r>
          </a:p>
          <a:p>
            <a:pPr lvl="1"/>
            <a:r>
              <a:rPr lang="en-US" dirty="0"/>
              <a:t>Finding the sweet spot between academic/practitioner</a:t>
            </a:r>
          </a:p>
          <a:p>
            <a:pPr lvl="1"/>
            <a:r>
              <a:rPr lang="en-US" dirty="0" smtClean="0"/>
              <a:t>Currently submissions and review criteria leaning </a:t>
            </a:r>
            <a:r>
              <a:rPr lang="en-US" dirty="0"/>
              <a:t>toward an academic </a:t>
            </a:r>
            <a:r>
              <a:rPr lang="en-US" dirty="0" smtClean="0"/>
              <a:t>journal</a:t>
            </a:r>
          </a:p>
          <a:p>
            <a:pPr lvl="1"/>
            <a:endParaRPr lang="en-US" dirty="0"/>
          </a:p>
          <a:p>
            <a:r>
              <a:rPr lang="en-US" dirty="0" smtClean="0"/>
              <a:t>Reviewers/Editors are defaulting to what they know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ssociate editors/reviewers use same standards as traditional scholarly journals – even EDBAC alumni reviewers</a:t>
            </a:r>
          </a:p>
          <a:p>
            <a:pPr lvl="1"/>
            <a:r>
              <a:rPr lang="en-US" dirty="0" smtClean="0"/>
              <a:t>Similar to phenomenon Banerjee &amp; Morley (2013) AMLE found—but with respect to DBA theses—in the UK and Australia</a:t>
            </a:r>
          </a:p>
          <a:p>
            <a:pPr marL="393192" lvl="1" indent="0">
              <a:buNone/>
            </a:pPr>
            <a:endParaRPr lang="en-US" dirty="0" smtClean="0"/>
          </a:p>
          <a:p>
            <a:r>
              <a:rPr lang="en-US" dirty="0" smtClean="0"/>
              <a:t>Reviewers often do not recognize there is an EMR format</a:t>
            </a:r>
            <a:endParaRPr lang="en-US" dirty="0"/>
          </a:p>
          <a:p>
            <a:pPr lvl="1"/>
            <a:r>
              <a:rPr lang="en-US" dirty="0" smtClean="0"/>
              <a:t>This is especially the case for empirical papers; the authors use the format but negative reviews are made about their format</a:t>
            </a:r>
          </a:p>
          <a:p>
            <a:pPr lvl="1"/>
            <a:r>
              <a:rPr lang="en-US" dirty="0" smtClean="0"/>
              <a:t>The format is designed </a:t>
            </a:r>
            <a:r>
              <a:rPr lang="en-US" i="1" dirty="0" smtClean="0"/>
              <a:t>intentionally to create a branded format </a:t>
            </a:r>
            <a:r>
              <a:rPr lang="en-US" dirty="0" smtClean="0"/>
              <a:t>to capture BOTH </a:t>
            </a:r>
            <a:r>
              <a:rPr lang="en-US" i="1" dirty="0" smtClean="0"/>
              <a:t>practitioner and scholarly voices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700" dirty="0"/>
              <a:t>3</a:t>
            </a:r>
            <a:r>
              <a:rPr lang="en-US" sz="3700" dirty="0" smtClean="0"/>
              <a:t>) Observations after two years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3909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4) EMR: Empirical 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Abstract</a:t>
            </a:r>
          </a:p>
          <a:p>
            <a:r>
              <a:rPr lang="en-US" dirty="0" smtClean="0"/>
              <a:t>Synopsis</a:t>
            </a:r>
          </a:p>
          <a:p>
            <a:r>
              <a:rPr lang="en-US" dirty="0" smtClean="0"/>
              <a:t>Methods (short and quick)</a:t>
            </a:r>
          </a:p>
          <a:p>
            <a:r>
              <a:rPr lang="en-US" dirty="0" smtClean="0"/>
              <a:t>Main Body</a:t>
            </a:r>
          </a:p>
          <a:p>
            <a:r>
              <a:rPr lang="en-US" dirty="0" smtClean="0"/>
              <a:t>Required Appendix for Methods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15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4) EMR: Empirical Format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Each section requires the author to speak in either a “scholarly” voice or a “practitioner” voice</a:t>
            </a:r>
          </a:p>
          <a:p>
            <a:endParaRPr lang="en-US" dirty="0" smtClean="0"/>
          </a:p>
          <a:p>
            <a:pPr lvl="1"/>
            <a:r>
              <a:rPr lang="en-US" i="1" dirty="0" smtClean="0"/>
              <a:t>Scholarly voice</a:t>
            </a:r>
            <a:r>
              <a:rPr lang="en-US" dirty="0" smtClean="0"/>
              <a:t>: 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ses controlled and technically precise language only understandable to academia</a:t>
            </a:r>
          </a:p>
          <a:p>
            <a:pPr lvl="2"/>
            <a:r>
              <a:rPr lang="en-US" dirty="0" smtClean="0"/>
              <a:t>Priority is on knowledge development and methodology</a:t>
            </a:r>
          </a:p>
          <a:p>
            <a:pPr lvl="2"/>
            <a:r>
              <a:rPr lang="en-US" dirty="0" smtClean="0"/>
              <a:t>Requires translation for practitioner use</a:t>
            </a:r>
          </a:p>
          <a:p>
            <a:pPr lvl="1"/>
            <a:endParaRPr lang="en-US" dirty="0" smtClean="0"/>
          </a:p>
          <a:p>
            <a:pPr lvl="1"/>
            <a:r>
              <a:rPr lang="en-US" i="1" dirty="0" smtClean="0"/>
              <a:t>Practitioner voice</a:t>
            </a:r>
            <a:r>
              <a:rPr lang="en-US" dirty="0" smtClean="0"/>
              <a:t>: </a:t>
            </a:r>
          </a:p>
          <a:p>
            <a:pPr lvl="2"/>
            <a:r>
              <a:rPr lang="en-US" dirty="0"/>
              <a:t>U</a:t>
            </a:r>
            <a:r>
              <a:rPr lang="en-US" dirty="0" smtClean="0"/>
              <a:t>ses language found in everyday contexts of the problem of practice</a:t>
            </a:r>
          </a:p>
          <a:p>
            <a:pPr lvl="2"/>
            <a:r>
              <a:rPr lang="en-US" dirty="0" smtClean="0"/>
              <a:t>Priority is on the solution to a real-world problem</a:t>
            </a:r>
          </a:p>
          <a:p>
            <a:pPr lvl="2"/>
            <a:r>
              <a:rPr lang="en-US" dirty="0"/>
              <a:t>Intuitively </a:t>
            </a:r>
            <a:r>
              <a:rPr lang="en-US" dirty="0" smtClean="0"/>
              <a:t>understandable and </a:t>
            </a:r>
            <a:r>
              <a:rPr lang="en-US" dirty="0"/>
              <a:t>i</a:t>
            </a:r>
            <a:r>
              <a:rPr lang="en-US" dirty="0" smtClean="0"/>
              <a:t>mmediately reusable by the manager for his/her everyday contexts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31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State the core issue (i.e., purpose) of the research</a:t>
            </a:r>
          </a:p>
          <a:p>
            <a:r>
              <a:rPr lang="en-US" dirty="0" smtClean="0"/>
              <a:t>Briefly describe the methods and sample</a:t>
            </a:r>
          </a:p>
          <a:p>
            <a:r>
              <a:rPr lang="en-US" dirty="0" smtClean="0"/>
              <a:t>Describe the findings</a:t>
            </a:r>
          </a:p>
          <a:p>
            <a:r>
              <a:rPr lang="en-US" dirty="0" smtClean="0"/>
              <a:t>Interpret the results, what the implications are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4) EMR: Abstract (200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62400" y="5410200"/>
            <a:ext cx="4054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255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Purpose: one or two sentences</a:t>
            </a:r>
          </a:p>
          <a:p>
            <a:r>
              <a:rPr lang="en-US" dirty="0" smtClean="0"/>
              <a:t>Problem of Practice: one paragraph</a:t>
            </a:r>
          </a:p>
          <a:p>
            <a:r>
              <a:rPr lang="en-US" dirty="0" smtClean="0"/>
              <a:t>Results: one paragraph</a:t>
            </a:r>
          </a:p>
          <a:p>
            <a:r>
              <a:rPr lang="en-US" dirty="0" smtClean="0"/>
              <a:t>Conclusions: one paragraph</a:t>
            </a:r>
          </a:p>
          <a:p>
            <a:r>
              <a:rPr lang="en-US" dirty="0" smtClean="0"/>
              <a:t>Practical Relevance: one paragraph</a:t>
            </a:r>
          </a:p>
          <a:p>
            <a:r>
              <a:rPr lang="en-US" dirty="0" smtClean="0"/>
              <a:t>Keywords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4) EMR: Synopsis (</a:t>
            </a:r>
            <a:r>
              <a:rPr lang="en-US" dirty="0"/>
              <a:t>8</a:t>
            </a:r>
            <a:r>
              <a:rPr lang="en-US" dirty="0" smtClean="0"/>
              <a:t>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962400" y="5410200"/>
            <a:ext cx="45447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section is an overview.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6304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Research Question: one or two sentences</a:t>
            </a:r>
          </a:p>
          <a:p>
            <a:r>
              <a:rPr lang="en-US" dirty="0" smtClean="0"/>
              <a:t>Method/Design: one paragraph</a:t>
            </a:r>
          </a:p>
          <a:p>
            <a:pPr lvl="1"/>
            <a:r>
              <a:rPr lang="en-US" dirty="0" smtClean="0"/>
              <a:t>Type of method (e.g., qualitative study using interviews)</a:t>
            </a:r>
          </a:p>
          <a:p>
            <a:pPr lvl="1"/>
            <a:r>
              <a:rPr lang="en-US" dirty="0" smtClean="0"/>
              <a:t>Type of analysis used (e.g., grounded theory)</a:t>
            </a:r>
          </a:p>
          <a:p>
            <a:pPr lvl="1"/>
            <a:r>
              <a:rPr lang="en-US" dirty="0" smtClean="0"/>
              <a:t>Validity/reliability issues (e.g., generalizability)</a:t>
            </a:r>
          </a:p>
          <a:p>
            <a:r>
              <a:rPr lang="en-US" dirty="0" smtClean="0"/>
              <a:t>Sample: one paragraph</a:t>
            </a:r>
          </a:p>
          <a:p>
            <a:pPr lvl="1"/>
            <a:r>
              <a:rPr lang="en-US" dirty="0" smtClean="0"/>
              <a:t>If qualitative: e.g., for interviews - kinds of people interviewed, how accessed</a:t>
            </a:r>
          </a:p>
          <a:p>
            <a:pPr lvl="1"/>
            <a:r>
              <a:rPr lang="en-US" dirty="0" smtClean="0"/>
              <a:t>If quantitative: e.g., for surveys – no. of surveys, no. of responses, who sent to, how accessed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4) EMR: Methods (200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91000" y="5867400"/>
            <a:ext cx="45206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section is an overview.</a:t>
            </a:r>
          </a:p>
          <a:p>
            <a:r>
              <a:rPr lang="en-US" dirty="0">
                <a:solidFill>
                  <a:srgbClr val="FF0000"/>
                </a:solidFill>
              </a:rPr>
              <a:t>W</a:t>
            </a:r>
            <a:r>
              <a:rPr lang="en-US" dirty="0" smtClean="0">
                <a:solidFill>
                  <a:srgbClr val="FF0000"/>
                </a:solidFill>
              </a:rPr>
              <a:t>ritten to the voice of the scholar.</a:t>
            </a:r>
          </a:p>
          <a:p>
            <a:r>
              <a:rPr lang="en-US" dirty="0" smtClean="0"/>
              <a:t>Details go in the mandatory Appendix.</a:t>
            </a:r>
          </a:p>
        </p:txBody>
      </p:sp>
    </p:spTree>
    <p:extLst>
      <p:ext uri="{BB962C8B-B14F-4D97-AF65-F5344CB8AC3E}">
        <p14:creationId xmlns:p14="http://schemas.microsoft.com/office/powerpoint/2010/main" val="8201517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(1) Practical Problem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(2) Literature Review (</a:t>
            </a:r>
            <a:r>
              <a:rPr lang="en-US" dirty="0" smtClean="0">
                <a:solidFill>
                  <a:srgbClr val="FF0000"/>
                </a:solidFill>
              </a:rPr>
              <a:t>scholarly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(3) Findings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(4) Lessons for Practice (</a:t>
            </a:r>
            <a:r>
              <a:rPr lang="en-US" dirty="0" smtClean="0">
                <a:solidFill>
                  <a:srgbClr val="FF0000"/>
                </a:solidFill>
              </a:rPr>
              <a:t>practitioner voice</a:t>
            </a:r>
            <a:r>
              <a:rPr lang="en-US" dirty="0" smtClean="0"/>
              <a:t>)</a:t>
            </a:r>
          </a:p>
          <a:p>
            <a:r>
              <a:rPr lang="en-US" dirty="0" smtClean="0"/>
              <a:t>(5) Contributions to Theory (</a:t>
            </a:r>
            <a:r>
              <a:rPr lang="en-US" dirty="0" smtClean="0">
                <a:solidFill>
                  <a:srgbClr val="FF0000"/>
                </a:solidFill>
              </a:rPr>
              <a:t>scholarly voice</a:t>
            </a:r>
            <a:r>
              <a:rPr lang="en-US" dirty="0" smtClean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4) EMR: Main Body (3,000 words max)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676400" y="5562600"/>
            <a:ext cx="667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Description for each section is provided in back up slides.</a:t>
            </a:r>
          </a:p>
        </p:txBody>
      </p:sp>
    </p:spTree>
    <p:extLst>
      <p:ext uri="{BB962C8B-B14F-4D97-AF65-F5344CB8AC3E}">
        <p14:creationId xmlns:p14="http://schemas.microsoft.com/office/powerpoint/2010/main" val="2847614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Practical Problem</a:t>
            </a:r>
          </a:p>
          <a:p>
            <a:pPr lvl="1"/>
            <a:r>
              <a:rPr lang="en-US" dirty="0" smtClean="0"/>
              <a:t>In plain language, give reader the inside view of the problem you are dealing with</a:t>
            </a:r>
          </a:p>
          <a:p>
            <a:pPr lvl="1"/>
            <a:r>
              <a:rPr lang="en-US" dirty="0" smtClean="0"/>
              <a:t>The reader should get a visceral feeling for what is at stake</a:t>
            </a:r>
          </a:p>
          <a:p>
            <a:pPr lvl="1"/>
            <a:r>
              <a:rPr lang="en-US" dirty="0" smtClean="0"/>
              <a:t>Identify what problem you are trying to answer</a:t>
            </a:r>
          </a:p>
          <a:p>
            <a:pPr lvl="1"/>
            <a:r>
              <a:rPr lang="en-US" dirty="0" smtClean="0"/>
              <a:t>Few citations are necessary since this section is the practitioner’s view of the problem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4</a:t>
            </a:r>
            <a:r>
              <a:rPr lang="en-US" sz="3700" dirty="0" smtClean="0"/>
              <a:t>) EMR: Main Body – 1</a:t>
            </a:r>
            <a:r>
              <a:rPr lang="en-US" sz="3700" baseline="30000" dirty="0" smtClean="0"/>
              <a:t>st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725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Literature Review</a:t>
            </a:r>
          </a:p>
          <a:p>
            <a:pPr lvl="1"/>
            <a:r>
              <a:rPr lang="en-US" dirty="0" smtClean="0"/>
              <a:t>Telling the reader what scholars know about the general or specific problem and related subject area</a:t>
            </a:r>
          </a:p>
          <a:p>
            <a:pPr lvl="1"/>
            <a:r>
              <a:rPr lang="en-US" dirty="0" smtClean="0"/>
              <a:t>Identifying what is not known</a:t>
            </a:r>
          </a:p>
          <a:p>
            <a:pPr lvl="1"/>
            <a:r>
              <a:rPr lang="en-US" dirty="0" smtClean="0"/>
              <a:t>Organize this section by main research ideas</a:t>
            </a:r>
          </a:p>
          <a:p>
            <a:pPr lvl="1"/>
            <a:r>
              <a:rPr lang="en-US" dirty="0" smtClean="0"/>
              <a:t>Citations are necessary in this section – although the intent of the Empirical paper is EMR is to reduce extensive citation usage, targeting about 20 citations total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4</a:t>
            </a:r>
            <a:r>
              <a:rPr lang="en-US" sz="3700" dirty="0" smtClean="0"/>
              <a:t>) EMR Main Body – 2</a:t>
            </a:r>
            <a:r>
              <a:rPr lang="en-US" sz="3700" baseline="30000" dirty="0" smtClean="0"/>
              <a:t>nd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530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Findings</a:t>
            </a:r>
          </a:p>
          <a:p>
            <a:pPr lvl="1"/>
            <a:r>
              <a:rPr lang="en-US" dirty="0" smtClean="0"/>
              <a:t>What your research found</a:t>
            </a:r>
          </a:p>
          <a:p>
            <a:pPr lvl="1"/>
            <a:r>
              <a:rPr lang="en-US" dirty="0" smtClean="0"/>
              <a:t>Organize into main subheadings</a:t>
            </a:r>
          </a:p>
          <a:p>
            <a:pPr lvl="1"/>
            <a:r>
              <a:rPr lang="en-US" dirty="0" smtClean="0"/>
              <a:t>Try to limit the findings to 3-5 big ideas</a:t>
            </a:r>
          </a:p>
          <a:p>
            <a:pPr lvl="1"/>
            <a:r>
              <a:rPr lang="en-US" dirty="0" smtClean="0"/>
              <a:t>The section should be understandable by the practitioner; it should not be overly technical, which is what the Appendix is for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practitioner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4</a:t>
            </a:r>
            <a:r>
              <a:rPr lang="en-US" sz="3700" dirty="0" smtClean="0"/>
              <a:t>) EMR Main Body – 3</a:t>
            </a:r>
            <a:r>
              <a:rPr lang="en-US" sz="3700" baseline="30000" dirty="0" smtClean="0"/>
              <a:t>rd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31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Lessons for Practice</a:t>
            </a:r>
          </a:p>
          <a:p>
            <a:pPr lvl="1"/>
            <a:r>
              <a:rPr lang="en-US" dirty="0" smtClean="0"/>
              <a:t>Identify realistic ways of implementing ideas</a:t>
            </a:r>
          </a:p>
          <a:p>
            <a:pPr lvl="1"/>
            <a:r>
              <a:rPr lang="en-US" dirty="0" smtClean="0"/>
              <a:t>This is the most difficult section since it is only the practitioner who understands the context of what has a chance of working, yet the research findings are conceived in a more general or abstract space</a:t>
            </a:r>
          </a:p>
          <a:p>
            <a:pPr lvl="1"/>
            <a:r>
              <a:rPr lang="en-US" dirty="0" smtClean="0"/>
              <a:t>This section is usually the least important in academic programs; here is where the practitioner-scholar can shine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practicing manager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4</a:t>
            </a:r>
            <a:r>
              <a:rPr lang="en-US" sz="3700" dirty="0" smtClean="0"/>
              <a:t>) EMR Main Body – 4</a:t>
            </a:r>
            <a:r>
              <a:rPr lang="en-US" sz="3700" baseline="30000" dirty="0" smtClean="0"/>
              <a:t>th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60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Contribution to Theory</a:t>
            </a:r>
          </a:p>
          <a:p>
            <a:pPr lvl="1"/>
            <a:r>
              <a:rPr lang="en-US" dirty="0" smtClean="0"/>
              <a:t>Focus on 1-3 big implications of “so what”</a:t>
            </a:r>
          </a:p>
          <a:p>
            <a:pPr lvl="1"/>
            <a:r>
              <a:rPr lang="en-US" dirty="0" smtClean="0"/>
              <a:t>Should be tied to something discussed in the Literature Review section</a:t>
            </a:r>
          </a:p>
          <a:p>
            <a:pPr lvl="1"/>
            <a:r>
              <a:rPr lang="en-US" dirty="0" smtClean="0"/>
              <a:t>Should be interesting: a theory or set of findings that refute, change, challenge, and/or expand what is previously known</a:t>
            </a:r>
          </a:p>
          <a:p>
            <a:pPr lvl="1"/>
            <a:r>
              <a:rPr lang="en-US" dirty="0" smtClean="0"/>
              <a:t>A study that “confirms” what is known is not interesting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/>
              <a:t>4</a:t>
            </a:r>
            <a:r>
              <a:rPr lang="en-US" sz="3700" dirty="0" smtClean="0"/>
              <a:t>) EMR Main Body – 5</a:t>
            </a:r>
            <a:r>
              <a:rPr lang="en-US" sz="3700" baseline="30000" dirty="0" smtClean="0"/>
              <a:t>th</a:t>
            </a:r>
            <a:r>
              <a:rPr lang="en-US" sz="3700" dirty="0" smtClean="0"/>
              <a:t> section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29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Required Section</a:t>
            </a:r>
          </a:p>
          <a:p>
            <a:pPr lvl="1"/>
            <a:r>
              <a:rPr lang="en-US" dirty="0" smtClean="0"/>
              <a:t>Aspects of methodology needing more details</a:t>
            </a:r>
          </a:p>
          <a:p>
            <a:pPr lvl="1"/>
            <a:r>
              <a:rPr lang="en-US" dirty="0" smtClean="0"/>
              <a:t>Areas that need clarification</a:t>
            </a:r>
          </a:p>
          <a:p>
            <a:pPr lvl="1"/>
            <a:r>
              <a:rPr lang="en-US" dirty="0" smtClean="0"/>
              <a:t>Areas that need amplification</a:t>
            </a:r>
          </a:p>
          <a:p>
            <a:pPr lvl="1"/>
            <a:r>
              <a:rPr lang="en-US" dirty="0" smtClean="0"/>
              <a:t>(We do not know yet how much is too much technical detail.)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Written to the voice of the scholar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4) EMR Methods Appendix (1,000 words)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38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19472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 smtClean="0"/>
              <a:t>Quantity</a:t>
            </a:r>
            <a:r>
              <a:rPr lang="en-US" dirty="0" smtClean="0"/>
              <a:t>: ideas for achieving a shared understanding of EMR goals and format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Long Term: The number EDBAC schools is increasing</a:t>
            </a:r>
          </a:p>
          <a:p>
            <a:pPr lvl="1"/>
            <a:r>
              <a:rPr lang="en-US" dirty="0" smtClean="0"/>
              <a:t>Near Term: Introduce EMR Empirical submission requirement into EDBAC school curricula</a:t>
            </a:r>
          </a:p>
          <a:p>
            <a:endParaRPr lang="en-US" dirty="0"/>
          </a:p>
          <a:p>
            <a:r>
              <a:rPr lang="en-US" b="1" i="1" dirty="0" smtClean="0"/>
              <a:t>Quality</a:t>
            </a:r>
            <a:r>
              <a:rPr lang="en-US" dirty="0" smtClean="0"/>
              <a:t>: barriers to overcome in submission</a:t>
            </a:r>
          </a:p>
          <a:p>
            <a:pPr lvl="1"/>
            <a:r>
              <a:rPr lang="en-US" dirty="0" smtClean="0"/>
              <a:t>Ambidextrous presentation style needed: both scholarly and practitioner voices (we forget the practitioner voice)</a:t>
            </a:r>
          </a:p>
          <a:p>
            <a:pPr lvl="2"/>
            <a:r>
              <a:rPr lang="en-US" dirty="0" smtClean="0"/>
              <a:t>Consistent with recommendations, in general, about MBA and professional doctorates thesis – need both voices</a:t>
            </a:r>
          </a:p>
          <a:p>
            <a:pPr lvl="2"/>
            <a:r>
              <a:rPr lang="en-US" dirty="0" smtClean="0"/>
              <a:t>Huff (2000) and Banerjee &amp; Morley (2013) need for “Mode 1.5”</a:t>
            </a:r>
          </a:p>
          <a:p>
            <a:pPr lvl="1"/>
            <a:r>
              <a:rPr lang="en-US" dirty="0" smtClean="0"/>
              <a:t>Lacking a Compelling problem of practice: need practitioner relevance (“so what?”) </a:t>
            </a:r>
          </a:p>
          <a:p>
            <a:pPr lvl="1"/>
            <a:r>
              <a:rPr lang="en-US" dirty="0" smtClean="0"/>
              <a:t>Not breaking new ground: Need research that produces changed views about theory, the practice, or prior research </a:t>
            </a:r>
          </a:p>
          <a:p>
            <a:pPr lvl="1"/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700" dirty="0" smtClean="0"/>
              <a:t>5) Way Ahead</a:t>
            </a:r>
            <a:endParaRPr lang="en-US" sz="37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02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pic>
        <p:nvPicPr>
          <p:cNvPr id="1026" name="Picture 2" descr="Question Marks Sphere Ball Many Questions Asked 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564765"/>
            <a:ext cx="4254798" cy="422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1368A-E888-416C-86E9-C692688E8BA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970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10634</TotalTime>
  <Words>1448</Words>
  <Application>Microsoft Macintosh PowerPoint</Application>
  <PresentationFormat>On-screen Show (4:3)</PresentationFormat>
  <Paragraphs>241</Paragraphs>
  <Slides>21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PowerPoint Presentation</vt:lpstr>
      <vt:lpstr>Agenda</vt:lpstr>
      <vt:lpstr>PowerPoint Presentation</vt:lpstr>
      <vt:lpstr>1) Finding a voice in the publishing landscape</vt:lpstr>
      <vt:lpstr>2) Status of Journal – Aims/Goals</vt:lpstr>
      <vt:lpstr>2) EMR Journal Genres</vt:lpstr>
      <vt:lpstr>3) Observations after two years</vt:lpstr>
      <vt:lpstr>4) EMR: Empirical Format</vt:lpstr>
      <vt:lpstr>4) EMR: Empirical Format</vt:lpstr>
      <vt:lpstr>4) EMR: Abstract (200 words max)</vt:lpstr>
      <vt:lpstr>4) EMR: Synopsis (800 words max)</vt:lpstr>
      <vt:lpstr>4) EMR: Methods (200 words max)</vt:lpstr>
      <vt:lpstr>4) EMR: Main Body (3,000 words max)</vt:lpstr>
      <vt:lpstr>4) EMR: Main Body – 1st section</vt:lpstr>
      <vt:lpstr>4) EMR Main Body – 2nd section</vt:lpstr>
      <vt:lpstr>4) EMR Main Body – 3rd section</vt:lpstr>
      <vt:lpstr>4) EMR Main Body – 4th section</vt:lpstr>
      <vt:lpstr>4) EMR Main Body – 5th section</vt:lpstr>
      <vt:lpstr>4) EMR Methods Appendix (1,000 words)</vt:lpstr>
      <vt:lpstr>5) Way Ahead</vt:lpstr>
      <vt:lpstr>Questions?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Adrian Wolfberg</cp:lastModifiedBy>
  <cp:revision>435</cp:revision>
  <dcterms:created xsi:type="dcterms:W3CDTF">2011-08-13T17:33:38Z</dcterms:created>
  <dcterms:modified xsi:type="dcterms:W3CDTF">2016-09-20T14:52:17Z</dcterms:modified>
</cp:coreProperties>
</file>